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guuPWXbj1892EM5zEydvoi2KtE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652ad99de_1_11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1652ad99de_1_11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652ad99de_2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652ad99de_2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1652ad99de_2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652ad99de_2_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652ad99de_2_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1652ad99de_2_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652ad99de_2_1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652ad99de_2_1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1652ad99de_2_1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b5d3207c2_0_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b5d3207c2_0_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1b5d3207c2_0_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b95057ad6_1_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b95057ad6_1_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1b95057ad6_1_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b5d3207c2_0_3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b5d3207c2_0_3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1b5d3207c2_0_3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ed1e7dbf9_1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ed1e7dbf9_1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1ed1e7dbf9_1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ed1e7dbf9_1_7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ed1e7dbf9_1_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1ed1e7dbf9_1_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652ad99de_1_0:notes"/>
          <p:cNvSpPr txBox="1"/>
          <p:nvPr>
            <p:ph idx="1" type="body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1652ad99de_1_0:notes"/>
          <p:cNvSpPr/>
          <p:nvPr>
            <p:ph idx="2" type="sldImg"/>
          </p:nvPr>
        </p:nvSpPr>
        <p:spPr>
          <a:xfrm>
            <a:off x="3351813" y="848201"/>
            <a:ext cx="134028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b5d3207c2_0_7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b5d3207c2_0_7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1b5d3207c2_0_7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652ad99de_1_10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1652ad99de_1_101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740" y="-789172"/>
            <a:ext cx="20129562" cy="120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 b="365" l="1960" r="2315" t="38419"/>
          <a:stretch/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3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9" name="Google Shape;19;p13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13"/>
          <p:cNvSpPr/>
          <p:nvPr/>
        </p:nvSpPr>
        <p:spPr>
          <a:xfrm>
            <a:off x="5092767" y="8274010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3"/>
          <p:cNvSpPr/>
          <p:nvPr/>
        </p:nvSpPr>
        <p:spPr>
          <a:xfrm>
            <a:off x="5092767" y="7228339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5138402" y="7307097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2" type="body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3" type="body"/>
          </p:nvPr>
        </p:nvSpPr>
        <p:spPr>
          <a:xfrm>
            <a:off x="5092767" y="8483560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9377" y="8918485"/>
            <a:ext cx="5904958" cy="146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4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6" name="Google Shape;66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15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74" name="Google Shape;74;p15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3" name="Google Shape;83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17231" l="0" r="0" t="23778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6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87" name="Google Shape;87;p16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6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7" name="Google Shape;97;p16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16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" name="Google Shape;11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2">
            <a:alphaModFix/>
          </a:blip>
          <a:srcRect b="20538" l="0" r="0" t="24342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7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14" name="Google Shape;114;p17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7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4" name="Google Shape;124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7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27" name="Google Shape;127;p17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7" name="Google Shape;13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32683" l="32" r="-31" t="8908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41" name="Google Shape;141;p18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8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1" name="Google Shape;151;p18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" name="Google Shape;153;p18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54" name="Google Shape;154;p18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4" name="Google Shape;16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67" name="Google Shape;167;p19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9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19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9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82" name="Google Shape;182;p19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1" name="Google Shape;191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652ad99de_1_92"/>
          <p:cNvSpPr txBox="1"/>
          <p:nvPr>
            <p:ph type="ctrTitle"/>
          </p:nvPr>
        </p:nvSpPr>
        <p:spPr>
          <a:xfrm>
            <a:off x="2513013" y="1850860"/>
            <a:ext cx="1507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Calibri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31652ad99de_1_92"/>
          <p:cNvSpPr txBox="1"/>
          <p:nvPr>
            <p:ph idx="1" type="subTitle"/>
          </p:nvPr>
        </p:nvSpPr>
        <p:spPr>
          <a:xfrm>
            <a:off x="2513013" y="5940027"/>
            <a:ext cx="150780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195" name="Google Shape;195;g31652ad99de_1_92"/>
          <p:cNvSpPr txBox="1"/>
          <p:nvPr>
            <p:ph idx="10" type="dt"/>
          </p:nvPr>
        </p:nvSpPr>
        <p:spPr>
          <a:xfrm>
            <a:off x="1382157" y="10482092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g31652ad99de_1_92"/>
          <p:cNvSpPr txBox="1"/>
          <p:nvPr>
            <p:ph idx="11" type="ftr"/>
          </p:nvPr>
        </p:nvSpPr>
        <p:spPr>
          <a:xfrm>
            <a:off x="6659483" y="10482092"/>
            <a:ext cx="6785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31652ad99de_1_92"/>
          <p:cNvSpPr txBox="1"/>
          <p:nvPr>
            <p:ph idx="12" type="sldNum"/>
          </p:nvPr>
        </p:nvSpPr>
        <p:spPr>
          <a:xfrm>
            <a:off x="14198521" y="10482092"/>
            <a:ext cx="4523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4l5yg_XxN1iotB7_gB4P9pSTW7UU9S6c/view" TargetMode="External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s1U6RInZ6EUdvIxrgSYpW_Su4E2tJRSo/view" TargetMode="External"/><Relationship Id="rId4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wWFk3m4MAfvP3GpxaSfgwu9ocG0Vqaom/view" TargetMode="External"/><Relationship Id="rId4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idx="1" type="body"/>
          </p:nvPr>
        </p:nvSpPr>
        <p:spPr>
          <a:xfrm>
            <a:off x="5138402" y="7307097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Re-Ticket</a:t>
            </a:r>
            <a:endParaRPr/>
          </a:p>
        </p:txBody>
      </p:sp>
      <p:sp>
        <p:nvSpPr>
          <p:cNvPr id="203" name="Google Shape;203;p1"/>
          <p:cNvSpPr txBox="1"/>
          <p:nvPr>
            <p:ph idx="2" type="body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Proyecto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 txBox="1"/>
          <p:nvPr>
            <p:ph idx="1" type="body"/>
          </p:nvPr>
        </p:nvSpPr>
        <p:spPr>
          <a:xfrm>
            <a:off x="316300" y="1000382"/>
            <a:ext cx="434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Cronograma</a:t>
            </a:r>
            <a:endParaRPr/>
          </a:p>
        </p:txBody>
      </p:sp>
      <p:pic>
        <p:nvPicPr>
          <p:cNvPr id="274" name="Google Shape;2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700" y="2305125"/>
            <a:ext cx="15429049" cy="76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652ad99de_1_117"/>
          <p:cNvSpPr txBox="1"/>
          <p:nvPr>
            <p:ph idx="1" type="body"/>
          </p:nvPr>
        </p:nvSpPr>
        <p:spPr>
          <a:xfrm>
            <a:off x="764650" y="703701"/>
            <a:ext cx="4343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/>
              <a:t>Tecnologías</a:t>
            </a:r>
            <a:r>
              <a:rPr lang="es-CL" sz="4400"/>
              <a:t> Utilizadas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1652ad99de_1_117"/>
          <p:cNvSpPr txBox="1"/>
          <p:nvPr/>
        </p:nvSpPr>
        <p:spPr>
          <a:xfrm>
            <a:off x="5876100" y="913750"/>
            <a:ext cx="13245000" cy="8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L" sz="2900">
                <a:solidFill>
                  <a:schemeClr val="dk1"/>
                </a:solidFill>
              </a:rPr>
              <a:t>Tecnologías Utilizadas</a:t>
            </a:r>
            <a:endParaRPr b="1" sz="29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b="1" lang="es-CL" sz="2700">
                <a:solidFill>
                  <a:schemeClr val="dk1"/>
                </a:solidFill>
              </a:rPr>
              <a:t>Frontend:</a:t>
            </a:r>
            <a:endParaRPr b="1"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Next.js</a:t>
            </a:r>
            <a:r>
              <a:rPr lang="es-CL" sz="2700">
                <a:solidFill>
                  <a:schemeClr val="dk1"/>
                </a:solidFill>
              </a:rPr>
              <a:t>: Framework para aplicaciones web React.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React</a:t>
            </a:r>
            <a:r>
              <a:rPr lang="es-CL" sz="2700">
                <a:solidFill>
                  <a:schemeClr val="dk1"/>
                </a:solidFill>
              </a:rPr>
              <a:t>: Biblioteca para construir interfaces de usuario.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TailwindCSS</a:t>
            </a:r>
            <a:r>
              <a:rPr lang="es-CL" sz="2700">
                <a:solidFill>
                  <a:schemeClr val="dk1"/>
                </a:solidFill>
              </a:rPr>
              <a:t>: Framework de CSS para diseño responsivo y estilizado.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Shadcn</a:t>
            </a:r>
            <a:r>
              <a:rPr lang="es-CL" sz="2700">
                <a:solidFill>
                  <a:schemeClr val="dk1"/>
                </a:solidFill>
              </a:rPr>
              <a:t>: Librería de componentes de UI accesibles y personalizables.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Lucide-React</a:t>
            </a:r>
            <a:r>
              <a:rPr lang="es-CL" sz="2700">
                <a:solidFill>
                  <a:schemeClr val="dk1"/>
                </a:solidFill>
              </a:rPr>
              <a:t>: Iconos SVG para React.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b="1" lang="es-CL" sz="2700">
                <a:solidFill>
                  <a:schemeClr val="dk1"/>
                </a:solidFill>
              </a:rPr>
              <a:t>Backend:</a:t>
            </a:r>
            <a:endParaRPr b="1"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Clerk</a:t>
            </a:r>
            <a:r>
              <a:rPr lang="es-CL" sz="2700">
                <a:solidFill>
                  <a:schemeClr val="dk1"/>
                </a:solidFill>
              </a:rPr>
              <a:t>: Autenticación y gestión de usuarios.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Prisma</a:t>
            </a:r>
            <a:r>
              <a:rPr lang="es-CL" sz="2700">
                <a:solidFill>
                  <a:schemeClr val="dk1"/>
                </a:solidFill>
              </a:rPr>
              <a:t>: ORM para gestionar la base de datos.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MercadoPago</a:t>
            </a:r>
            <a:r>
              <a:rPr lang="es-CL" sz="2700">
                <a:solidFill>
                  <a:schemeClr val="dk1"/>
                </a:solidFill>
              </a:rPr>
              <a:t>: Integración para pagos online.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PostgreSQL</a:t>
            </a:r>
            <a:r>
              <a:rPr lang="es-CL" sz="2700">
                <a:solidFill>
                  <a:schemeClr val="dk1"/>
                </a:solidFill>
              </a:rPr>
              <a:t>: Sistema de gestión de bases de datos relacional.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b="1" lang="es-CL" sz="2700">
                <a:solidFill>
                  <a:schemeClr val="dk1"/>
                </a:solidFill>
              </a:rPr>
              <a:t>Supabase Storage: </a:t>
            </a:r>
            <a:r>
              <a:rPr lang="es-CL" sz="2700">
                <a:solidFill>
                  <a:schemeClr val="dk1"/>
                </a:solidFill>
              </a:rPr>
              <a:t>Sistema de </a:t>
            </a:r>
            <a:r>
              <a:rPr lang="es-CL" sz="2700">
                <a:solidFill>
                  <a:schemeClr val="dk1"/>
                </a:solidFill>
              </a:rPr>
              <a:t>gestión</a:t>
            </a:r>
            <a:r>
              <a:rPr lang="es-CL" sz="2700">
                <a:solidFill>
                  <a:schemeClr val="dk1"/>
                </a:solidFill>
              </a:rPr>
              <a:t> de almacenamiento</a:t>
            </a:r>
            <a:endParaRPr sz="2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634" lvl="0" marL="12700" marR="5080" rtl="0" algn="ctr">
              <a:lnSpc>
                <a:spcPct val="126899"/>
              </a:lnSpc>
              <a:spcBef>
                <a:spcPts val="1620"/>
              </a:spcBef>
              <a:spcAft>
                <a:spcPts val="0"/>
              </a:spcAft>
              <a:buNone/>
            </a:pPr>
            <a:r>
              <a:t/>
            </a:r>
            <a:endParaRPr b="1" sz="2950">
              <a:solidFill>
                <a:schemeClr val="dk1"/>
              </a:solidFill>
            </a:endParaRPr>
          </a:p>
        </p:txBody>
      </p:sp>
      <p:sp>
        <p:nvSpPr>
          <p:cNvPr id="281" name="Google Shape;281;g31652ad99de_1_117"/>
          <p:cNvSpPr txBox="1"/>
          <p:nvPr/>
        </p:nvSpPr>
        <p:spPr>
          <a:xfrm>
            <a:off x="4353233" y="2983450"/>
            <a:ext cx="127797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634" lvl="0" marL="12700" marR="5080" rtl="0" algn="ctr">
              <a:lnSpc>
                <a:spcPct val="126899"/>
              </a:lnSpc>
              <a:spcBef>
                <a:spcPts val="1620"/>
              </a:spcBef>
              <a:spcAft>
                <a:spcPts val="0"/>
              </a:spcAft>
              <a:buNone/>
            </a:pPr>
            <a:r>
              <a:t/>
            </a:r>
            <a:endParaRPr b="1" sz="29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"/>
          <p:cNvSpPr txBox="1"/>
          <p:nvPr>
            <p:ph idx="1" type="body"/>
          </p:nvPr>
        </p:nvSpPr>
        <p:spPr>
          <a:xfrm>
            <a:off x="112375" y="1016725"/>
            <a:ext cx="526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de datos</a:t>
            </a:r>
            <a:endParaRPr/>
          </a:p>
        </p:txBody>
      </p:sp>
      <p:pic>
        <p:nvPicPr>
          <p:cNvPr id="287" name="Google Shape;28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200" y="584850"/>
            <a:ext cx="13707274" cy="97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/>
          <p:nvPr>
            <p:ph idx="1" type="body"/>
          </p:nvPr>
        </p:nvSpPr>
        <p:spPr>
          <a:xfrm>
            <a:off x="471215" y="692936"/>
            <a:ext cx="43434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Arquitectura</a:t>
            </a:r>
            <a:endParaRPr/>
          </a:p>
        </p:txBody>
      </p:sp>
      <p:pic>
        <p:nvPicPr>
          <p:cNvPr id="293" name="Google Shape;2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675" y="1200225"/>
            <a:ext cx="6967650" cy="89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/>
          <p:nvPr>
            <p:ph idx="1" type="body"/>
          </p:nvPr>
        </p:nvSpPr>
        <p:spPr>
          <a:xfrm>
            <a:off x="1636415" y="1087086"/>
            <a:ext cx="43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Home</a:t>
            </a:r>
            <a:endParaRPr sz="4000"/>
          </a:p>
        </p:txBody>
      </p:sp>
      <p:pic>
        <p:nvPicPr>
          <p:cNvPr id="299" name="Google Shape;29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300" y="2553961"/>
            <a:ext cx="13525500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652ad99de_2_0"/>
          <p:cNvSpPr txBox="1"/>
          <p:nvPr>
            <p:ph idx="1" type="body"/>
          </p:nvPr>
        </p:nvSpPr>
        <p:spPr>
          <a:xfrm>
            <a:off x="933865" y="1035611"/>
            <a:ext cx="43434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Categorías</a:t>
            </a:r>
            <a:endParaRPr sz="4000"/>
          </a:p>
        </p:txBody>
      </p:sp>
      <p:pic>
        <p:nvPicPr>
          <p:cNvPr id="306" name="Google Shape;306;g31652ad99d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725" y="2045300"/>
            <a:ext cx="14112650" cy="78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652ad99de_2_6"/>
          <p:cNvSpPr txBox="1"/>
          <p:nvPr>
            <p:ph idx="1" type="body"/>
          </p:nvPr>
        </p:nvSpPr>
        <p:spPr>
          <a:xfrm>
            <a:off x="1479525" y="1121304"/>
            <a:ext cx="43434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Evento</a:t>
            </a:r>
            <a:endParaRPr sz="4000"/>
          </a:p>
        </p:txBody>
      </p:sp>
      <p:pic>
        <p:nvPicPr>
          <p:cNvPr id="313" name="Google Shape;313;g31652ad99de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025" y="902125"/>
            <a:ext cx="13234824" cy="81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652ad99de_2_16"/>
          <p:cNvSpPr txBox="1"/>
          <p:nvPr>
            <p:ph idx="1" type="body"/>
          </p:nvPr>
        </p:nvSpPr>
        <p:spPr>
          <a:xfrm>
            <a:off x="368453" y="830775"/>
            <a:ext cx="56976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Seguimiento de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 venta</a:t>
            </a:r>
            <a:endParaRPr sz="4000"/>
          </a:p>
        </p:txBody>
      </p:sp>
      <p:pic>
        <p:nvPicPr>
          <p:cNvPr id="320" name="Google Shape;320;g31652ad99de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700" y="406525"/>
            <a:ext cx="8395275" cy="91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1652ad99de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577" y="8895700"/>
            <a:ext cx="5493501" cy="19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1652ad99de_2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900" y="2430700"/>
            <a:ext cx="9234734" cy="609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b5d3207c2_0_5"/>
          <p:cNvSpPr txBox="1"/>
          <p:nvPr>
            <p:ph idx="1" type="body"/>
          </p:nvPr>
        </p:nvSpPr>
        <p:spPr>
          <a:xfrm>
            <a:off x="408840" y="851786"/>
            <a:ext cx="43434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Seguimiento de Compra</a:t>
            </a:r>
            <a:endParaRPr/>
          </a:p>
        </p:txBody>
      </p:sp>
      <p:pic>
        <p:nvPicPr>
          <p:cNvPr id="329" name="Google Shape;329;g31b5d3207c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675" y="5362350"/>
            <a:ext cx="9307825" cy="3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1b5d3207c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7450" y="991929"/>
            <a:ext cx="6840050" cy="40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1b5d3207c2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100" y="2311917"/>
            <a:ext cx="9235150" cy="78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b95057ad6_1_1"/>
          <p:cNvSpPr txBox="1"/>
          <p:nvPr>
            <p:ph idx="1" type="body"/>
          </p:nvPr>
        </p:nvSpPr>
        <p:spPr>
          <a:xfrm>
            <a:off x="574040" y="1258411"/>
            <a:ext cx="4343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video</a:t>
            </a:r>
            <a:endParaRPr/>
          </a:p>
        </p:txBody>
      </p:sp>
      <p:pic>
        <p:nvPicPr>
          <p:cNvPr id="338" name="Google Shape;338;g31b95057ad6_1_1" title="Comprador ‐ Hecho con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0163050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b5d3207c2_0_33"/>
          <p:cNvSpPr txBox="1"/>
          <p:nvPr>
            <p:ph idx="1" type="body"/>
          </p:nvPr>
        </p:nvSpPr>
        <p:spPr>
          <a:xfrm>
            <a:off x="574040" y="1080511"/>
            <a:ext cx="43434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/>
              <a:t>Índice</a:t>
            </a:r>
            <a:endParaRPr sz="5000"/>
          </a:p>
        </p:txBody>
      </p:sp>
      <p:sp>
        <p:nvSpPr>
          <p:cNvPr id="210" name="Google Shape;210;g31b5d3207c2_0_33"/>
          <p:cNvSpPr txBox="1"/>
          <p:nvPr>
            <p:ph idx="2" type="body"/>
          </p:nvPr>
        </p:nvSpPr>
        <p:spPr>
          <a:xfrm>
            <a:off x="574050" y="2617000"/>
            <a:ext cx="9943800" cy="73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 Presentación del equipo de trabajo.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 Descripción y solución de la problemática.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 Descripción del origen de la problemática del proyecto.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 Objetivo general y específicos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 Asignación de roles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 Metodología de proyecto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 Tecnología utilizada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chemeClr val="dk1"/>
                </a:solidFill>
              </a:rPr>
              <a:t>• </a:t>
            </a:r>
            <a:r>
              <a:rPr lang="es-CL" sz="4000"/>
              <a:t>Factibilidad técnica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 Etapas principales de implementación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</a:t>
            </a:r>
            <a:r>
              <a:rPr lang="es-CL" sz="4000"/>
              <a:t> Demostración de la </a:t>
            </a:r>
            <a:r>
              <a:rPr lang="es-CL" sz="4000"/>
              <a:t>solución</a:t>
            </a:r>
            <a:r>
              <a:rPr lang="es-CL" sz="4000"/>
              <a:t>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• Conclusión del proyecto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ed1e7dbf9_1_0"/>
          <p:cNvSpPr txBox="1"/>
          <p:nvPr>
            <p:ph idx="1" type="body"/>
          </p:nvPr>
        </p:nvSpPr>
        <p:spPr>
          <a:xfrm>
            <a:off x="574040" y="1258411"/>
            <a:ext cx="4343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1ed1e7dbf9_1_0"/>
          <p:cNvSpPr txBox="1"/>
          <p:nvPr>
            <p:ph idx="2" type="body"/>
          </p:nvPr>
        </p:nvSpPr>
        <p:spPr>
          <a:xfrm>
            <a:off x="574675" y="2911475"/>
            <a:ext cx="43434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g31ed1e7dbf9_1_0" title="conexion 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25" y="549950"/>
            <a:ext cx="19492248" cy="105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31ed1e7dbf9_1_7" title="videoSubidaEntrad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/>
          <p:nvPr>
            <p:ph idx="1" type="body"/>
          </p:nvPr>
        </p:nvSpPr>
        <p:spPr>
          <a:xfrm>
            <a:off x="5138402" y="7307097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Muchas Gracias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5" name="Google Shape;215;g31652ad99d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4913" y="342265"/>
            <a:ext cx="5180048" cy="12950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g31652ad99de_1_0"/>
          <p:cNvGrpSpPr/>
          <p:nvPr/>
        </p:nvGrpSpPr>
        <p:grpSpPr>
          <a:xfrm>
            <a:off x="6795400" y="2821267"/>
            <a:ext cx="12587642" cy="7174583"/>
            <a:chOff x="0" y="0"/>
            <a:chExt cx="7633500" cy="4350605"/>
          </a:xfrm>
        </p:grpSpPr>
        <p:sp>
          <p:nvSpPr>
            <p:cNvPr id="217" name="Google Shape;217;g31652ad99de_1_0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31652ad99de_1_0"/>
            <p:cNvSpPr txBox="1"/>
            <p:nvPr/>
          </p:nvSpPr>
          <p:spPr>
            <a:xfrm>
              <a:off x="1986310" y="417300"/>
              <a:ext cx="23598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Nicolas Torres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5113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5113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31652ad99de_1_0"/>
            <p:cNvSpPr/>
            <p:nvPr/>
          </p:nvSpPr>
          <p:spPr>
            <a:xfrm>
              <a:off x="135954" y="135954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31652ad99de_1_0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g31652ad99de_1_0"/>
            <p:cNvSpPr txBox="1"/>
            <p:nvPr/>
          </p:nvSpPr>
          <p:spPr>
            <a:xfrm>
              <a:off x="1986310" y="1794635"/>
              <a:ext cx="27606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Matias Guz</a:t>
              </a: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5113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5113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g31652ad99de_1_0"/>
            <p:cNvSpPr/>
            <p:nvPr/>
          </p:nvSpPr>
          <p:spPr>
            <a:xfrm>
              <a:off x="135954" y="1631457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g31652ad99de_1_0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31652ad99de_1_0"/>
            <p:cNvSpPr txBox="1"/>
            <p:nvPr/>
          </p:nvSpPr>
          <p:spPr>
            <a:xfrm>
              <a:off x="2020956" y="3315824"/>
              <a:ext cx="2290500" cy="5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Esteban Devia</a:t>
              </a:r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5113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31652ad99de_1_0"/>
            <p:cNvSpPr/>
            <p:nvPr/>
          </p:nvSpPr>
          <p:spPr>
            <a:xfrm>
              <a:off x="135954" y="3126960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g31652ad99de_1_0"/>
          <p:cNvSpPr txBox="1"/>
          <p:nvPr/>
        </p:nvSpPr>
        <p:spPr>
          <a:xfrm>
            <a:off x="224568" y="608390"/>
            <a:ext cx="20104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3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“NOMBRE DEL PROYECTO”</a:t>
            </a:r>
            <a:endParaRPr sz="2300"/>
          </a:p>
        </p:txBody>
      </p:sp>
      <p:sp>
        <p:nvSpPr>
          <p:cNvPr id="227" name="Google Shape;227;g31652ad99de_1_0"/>
          <p:cNvSpPr txBox="1"/>
          <p:nvPr/>
        </p:nvSpPr>
        <p:spPr>
          <a:xfrm>
            <a:off x="392991" y="5043884"/>
            <a:ext cx="59511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g31652ad99de_1_0"/>
          <p:cNvCxnSpPr/>
          <p:nvPr/>
        </p:nvCxnSpPr>
        <p:spPr>
          <a:xfrm>
            <a:off x="0" y="1250043"/>
            <a:ext cx="67371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9" name="Google Shape;229;g31652ad99d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425" y="3019775"/>
            <a:ext cx="2596800" cy="18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652ad99de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5425" y="5447750"/>
            <a:ext cx="2596800" cy="19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1652ad99de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5425" y="8023125"/>
            <a:ext cx="2596800" cy="18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/>
          <p:nvPr>
            <p:ph type="title"/>
          </p:nvPr>
        </p:nvSpPr>
        <p:spPr>
          <a:xfrm>
            <a:off x="1321990" y="8235994"/>
            <a:ext cx="6048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Problemática</a:t>
            </a:r>
            <a:r>
              <a:rPr lang="es-CL"/>
              <a:t> y propuesta de </a:t>
            </a:r>
            <a:r>
              <a:rPr lang="es-CL"/>
              <a:t>solución</a:t>
            </a:r>
            <a:endParaRPr/>
          </a:p>
        </p:txBody>
      </p:sp>
      <p:sp>
        <p:nvSpPr>
          <p:cNvPr id="237" name="Google Shape;237;p4"/>
          <p:cNvSpPr txBox="1"/>
          <p:nvPr>
            <p:ph idx="1" type="body"/>
          </p:nvPr>
        </p:nvSpPr>
        <p:spPr>
          <a:xfrm>
            <a:off x="8314275" y="7757051"/>
            <a:ext cx="111936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s-CL" sz="2400">
                <a:solidFill>
                  <a:schemeClr val="dk1"/>
                </a:solidFill>
              </a:rPr>
              <a:t>Problema:</a:t>
            </a:r>
            <a:r>
              <a:rPr lang="es-CL" sz="2400">
                <a:solidFill>
                  <a:schemeClr val="dk1"/>
                </a:solidFill>
              </a:rPr>
              <a:t> La reventa de entradas a menudo carece de seguridad, transparencia y plataformas confiables para compradores y vendedores.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s-CL" sz="2400">
                <a:solidFill>
                  <a:schemeClr val="dk1"/>
                </a:solidFill>
              </a:rPr>
              <a:t>Solución:</a:t>
            </a:r>
            <a:r>
              <a:rPr lang="es-CL" sz="2400">
                <a:solidFill>
                  <a:schemeClr val="dk1"/>
                </a:solidFill>
              </a:rPr>
              <a:t> Re-Ticket es una plataforma que permite la compra y reventa de entradas de manera segura, con verificación de usuarios y protección contra fraudes, garantizando transacciones confiables y una experiencia de usuario optimizada.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b5d3207c2_0_70"/>
          <p:cNvSpPr txBox="1"/>
          <p:nvPr>
            <p:ph type="title"/>
          </p:nvPr>
        </p:nvSpPr>
        <p:spPr>
          <a:xfrm>
            <a:off x="9505403" y="8528250"/>
            <a:ext cx="7671600" cy="16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Cómo nació la idea?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/>
          <p:nvPr>
            <p:ph type="title"/>
          </p:nvPr>
        </p:nvSpPr>
        <p:spPr>
          <a:xfrm>
            <a:off x="2169575" y="8236000"/>
            <a:ext cx="7839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General</a:t>
            </a:r>
            <a:endParaRPr/>
          </a:p>
        </p:txBody>
      </p:sp>
      <p:sp>
        <p:nvSpPr>
          <p:cNvPr id="249" name="Google Shape;249;p7"/>
          <p:cNvSpPr txBox="1"/>
          <p:nvPr>
            <p:ph idx="1" type="body"/>
          </p:nvPr>
        </p:nvSpPr>
        <p:spPr>
          <a:xfrm>
            <a:off x="8314275" y="8236000"/>
            <a:ext cx="1119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/>
              <a:t>Crear una plataforma segura y eficiente para la compra y reventa de entradas.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652ad99de_1_101"/>
          <p:cNvSpPr txBox="1"/>
          <p:nvPr>
            <p:ph type="title"/>
          </p:nvPr>
        </p:nvSpPr>
        <p:spPr>
          <a:xfrm>
            <a:off x="1495500" y="8236000"/>
            <a:ext cx="851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Específicos</a:t>
            </a:r>
            <a:endParaRPr/>
          </a:p>
        </p:txBody>
      </p:sp>
      <p:sp>
        <p:nvSpPr>
          <p:cNvPr id="255" name="Google Shape;255;g31652ad99de_1_101"/>
          <p:cNvSpPr txBox="1"/>
          <p:nvPr>
            <p:ph idx="1" type="body"/>
          </p:nvPr>
        </p:nvSpPr>
        <p:spPr>
          <a:xfrm>
            <a:off x="8314275" y="8003950"/>
            <a:ext cx="11193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CL" sz="3600"/>
              <a:t>Implementar medidas de seguridad contra fraudes.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CL" sz="3600"/>
              <a:t>Optimizar la interfaz para una experiencia intuitiva.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s-CL" sz="3600"/>
              <a:t>Garantizar transacciones transparentes y confiables.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"/>
          <p:cNvSpPr txBox="1"/>
          <p:nvPr>
            <p:ph idx="1" type="body"/>
          </p:nvPr>
        </p:nvSpPr>
        <p:spPr>
          <a:xfrm>
            <a:off x="574050" y="2311829"/>
            <a:ext cx="4343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/>
              <a:t>Alcances y limitaciones del proyecto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"/>
          <p:cNvSpPr txBox="1"/>
          <p:nvPr/>
        </p:nvSpPr>
        <p:spPr>
          <a:xfrm>
            <a:off x="5876100" y="2073675"/>
            <a:ext cx="132450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100">
                <a:solidFill>
                  <a:schemeClr val="dk1"/>
                </a:solidFill>
              </a:rPr>
              <a:t>Alcances del Proyecto:</a:t>
            </a:r>
            <a:endParaRPr b="1" sz="31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Creación de una plataforma web para la compra y reventa de entradas.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Implementación de un sistema de autenticación y verificación de usuarios.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Integración de medidas de seguridad para prevenir fraudes.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Diseño intuitivo y fácil de usar, adaptado a dispositivos móviles.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634" lvl="0" marL="12700" marR="5080" rtl="0" algn="ctr">
              <a:lnSpc>
                <a:spcPct val="126899"/>
              </a:lnSpc>
              <a:spcBef>
                <a:spcPts val="1620"/>
              </a:spcBef>
              <a:spcAft>
                <a:spcPts val="0"/>
              </a:spcAft>
              <a:buNone/>
            </a:pPr>
            <a:r>
              <a:t/>
            </a:r>
            <a:endParaRPr b="1" sz="2950">
              <a:solidFill>
                <a:schemeClr val="dk1"/>
              </a:solidFill>
            </a:endParaRPr>
          </a:p>
        </p:txBody>
      </p:sp>
      <p:sp>
        <p:nvSpPr>
          <p:cNvPr id="262" name="Google Shape;262;p5"/>
          <p:cNvSpPr txBox="1"/>
          <p:nvPr/>
        </p:nvSpPr>
        <p:spPr>
          <a:xfrm>
            <a:off x="5876108" y="5731925"/>
            <a:ext cx="12779700" cy="3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900">
                <a:solidFill>
                  <a:schemeClr val="dk1"/>
                </a:solidFill>
              </a:rPr>
              <a:t>Limitaciones del Proyecto: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Solo disponible la venta de entradas al portador o que la nominacion pueda ser cambiada 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Dependencia de terceros para el procesamiento de pagos.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s-CL" sz="2900">
                <a:solidFill>
                  <a:schemeClr val="dk1"/>
                </a:solidFill>
              </a:rPr>
              <a:t>No incluye soporte para eventos fuera de la plataforma al inicio.</a:t>
            </a:r>
            <a:endParaRPr sz="2900">
              <a:solidFill>
                <a:schemeClr val="dk1"/>
              </a:solidFill>
            </a:endParaRPr>
          </a:p>
          <a:p>
            <a:pPr indent="634" lvl="0" marL="12700" marR="5080" rtl="0" algn="ctr">
              <a:lnSpc>
                <a:spcPct val="126899"/>
              </a:lnSpc>
              <a:spcBef>
                <a:spcPts val="1620"/>
              </a:spcBef>
              <a:spcAft>
                <a:spcPts val="0"/>
              </a:spcAft>
              <a:buNone/>
            </a:pPr>
            <a:r>
              <a:t/>
            </a:r>
            <a:endParaRPr b="1" sz="29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>
            <p:ph type="title"/>
          </p:nvPr>
        </p:nvSpPr>
        <p:spPr>
          <a:xfrm>
            <a:off x="1321990" y="8235994"/>
            <a:ext cx="604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Metodología</a:t>
            </a:r>
            <a:r>
              <a:rPr lang="es-CL"/>
              <a:t> Utilizada</a:t>
            </a:r>
            <a:endParaRPr/>
          </a:p>
        </p:txBody>
      </p:sp>
      <p:sp>
        <p:nvSpPr>
          <p:cNvPr id="268" name="Google Shape;268;p10"/>
          <p:cNvSpPr txBox="1"/>
          <p:nvPr>
            <p:ph idx="1" type="body"/>
          </p:nvPr>
        </p:nvSpPr>
        <p:spPr>
          <a:xfrm>
            <a:off x="8314275" y="7779250"/>
            <a:ext cx="11356200" cy="3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</a:rPr>
              <a:t>Metodología Utilizada  Ágil (Scrum):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Iteraciones rápidas</a:t>
            </a:r>
            <a:r>
              <a:rPr lang="es-CL" sz="2400">
                <a:solidFill>
                  <a:schemeClr val="dk1"/>
                </a:solidFill>
              </a:rPr>
              <a:t> para desarrollar nuevas funcionalidades y mejorar el sistema.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Reuniones diarias</a:t>
            </a:r>
            <a:r>
              <a:rPr lang="es-CL" sz="2400">
                <a:solidFill>
                  <a:schemeClr val="dk1"/>
                </a:solidFill>
              </a:rPr>
              <a:t> para coordinar el equipo y resolver problemas.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s-CL" sz="2400">
                <a:solidFill>
                  <a:schemeClr val="dk1"/>
                </a:solidFill>
              </a:rPr>
              <a:t>Entrega continua</a:t>
            </a:r>
            <a:r>
              <a:rPr lang="es-CL" sz="2400">
                <a:solidFill>
                  <a:schemeClr val="dk1"/>
                </a:solidFill>
              </a:rPr>
              <a:t> de mejoras con retroalimentación constante del cliente para asegurar la alineación con los requerimientos.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  <dc:creator>Gabriel Mendez F.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